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Arial MT Pro" panose="020B0604020202020204" charset="0"/>
      <p:regular r:id="rId34"/>
    </p:embeddedFont>
    <p:embeddedFont>
      <p:font typeface="Arial MT Pro Bold" panose="020B0604020202020204" charset="0"/>
      <p:regular r:id="rId35"/>
    </p:embeddedFont>
    <p:embeddedFont>
      <p:font typeface="Arial MT Pro Italics" panose="020B0604020202020204" charset="0"/>
      <p:regular r:id="rId36"/>
    </p:embeddedFont>
    <p:embeddedFont>
      <p:font typeface="Be Vietnam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C4187F-553B-45BC-993A-05F6046B372B}" v="3" dt="2025-10-10T02:41:13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134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arco" userId="6ea5af0334ccdc6b" providerId="LiveId" clId="{7C8F0176-9A6F-4F20-B3AC-E6FEECE5C48C}"/>
    <pc:docChg chg="undo custSel modSld">
      <pc:chgData name="Alex Marco" userId="6ea5af0334ccdc6b" providerId="LiveId" clId="{7C8F0176-9A6F-4F20-B3AC-E6FEECE5C48C}" dt="2025-10-10T02:41:38.890" v="27" actId="732"/>
      <pc:docMkLst>
        <pc:docMk/>
      </pc:docMkLst>
      <pc:sldChg chg="addSp delSp modSp mod">
        <pc:chgData name="Alex Marco" userId="6ea5af0334ccdc6b" providerId="LiveId" clId="{7C8F0176-9A6F-4F20-B3AC-E6FEECE5C48C}" dt="2025-10-10T02:41:38.890" v="27" actId="732"/>
        <pc:sldMkLst>
          <pc:docMk/>
          <pc:sldMk cId="0" sldId="283"/>
        </pc:sldMkLst>
        <pc:spChg chg="del">
          <ac:chgData name="Alex Marco" userId="6ea5af0334ccdc6b" providerId="LiveId" clId="{7C8F0176-9A6F-4F20-B3AC-E6FEECE5C48C}" dt="2025-10-10T02:39:29.639" v="0" actId="478"/>
          <ac:spMkLst>
            <pc:docMk/>
            <pc:sldMk cId="0" sldId="283"/>
            <ac:spMk id="9" creationId="{00000000-0000-0000-0000-000000000000}"/>
          </ac:spMkLst>
        </pc:spChg>
        <pc:picChg chg="add mod modCrop">
          <ac:chgData name="Alex Marco" userId="6ea5af0334ccdc6b" providerId="LiveId" clId="{7C8F0176-9A6F-4F20-B3AC-E6FEECE5C48C}" dt="2025-10-10T02:41:38.890" v="27" actId="732"/>
          <ac:picMkLst>
            <pc:docMk/>
            <pc:sldMk cId="0" sldId="283"/>
            <ac:picMk id="14" creationId="{451A28B0-9CEC-8831-1CA0-FBF682849F8A}"/>
          </ac:picMkLst>
        </pc:picChg>
      </pc:sldChg>
      <pc:sldChg chg="addSp delSp modSp mod">
        <pc:chgData name="Alex Marco" userId="6ea5af0334ccdc6b" providerId="LiveId" clId="{7C8F0176-9A6F-4F20-B3AC-E6FEECE5C48C}" dt="2025-10-10T02:40:55.608" v="16" actId="14100"/>
        <pc:sldMkLst>
          <pc:docMk/>
          <pc:sldMk cId="0" sldId="284"/>
        </pc:sldMkLst>
        <pc:spChg chg="del">
          <ac:chgData name="Alex Marco" userId="6ea5af0334ccdc6b" providerId="LiveId" clId="{7C8F0176-9A6F-4F20-B3AC-E6FEECE5C48C}" dt="2025-10-10T02:39:47.697" v="4" actId="478"/>
          <ac:spMkLst>
            <pc:docMk/>
            <pc:sldMk cId="0" sldId="284"/>
            <ac:spMk id="11" creationId="{00000000-0000-0000-0000-000000000000}"/>
          </ac:spMkLst>
        </pc:spChg>
        <pc:spChg chg="del">
          <ac:chgData name="Alex Marco" userId="6ea5af0334ccdc6b" providerId="LiveId" clId="{7C8F0176-9A6F-4F20-B3AC-E6FEECE5C48C}" dt="2025-10-10T02:39:45.993" v="3" actId="478"/>
          <ac:spMkLst>
            <pc:docMk/>
            <pc:sldMk cId="0" sldId="284"/>
            <ac:spMk id="12" creationId="{00000000-0000-0000-0000-000000000000}"/>
          </ac:spMkLst>
        </pc:spChg>
        <pc:picChg chg="add del mod">
          <ac:chgData name="Alex Marco" userId="6ea5af0334ccdc6b" providerId="LiveId" clId="{7C8F0176-9A6F-4F20-B3AC-E6FEECE5C48C}" dt="2025-10-10T02:40:50.419" v="11" actId="478"/>
          <ac:picMkLst>
            <pc:docMk/>
            <pc:sldMk cId="0" sldId="284"/>
            <ac:picMk id="15" creationId="{816DA25F-E9D3-A831-38AA-377AA397AF5F}"/>
          </ac:picMkLst>
        </pc:picChg>
        <pc:picChg chg="add mod">
          <ac:chgData name="Alex Marco" userId="6ea5af0334ccdc6b" providerId="LiveId" clId="{7C8F0176-9A6F-4F20-B3AC-E6FEECE5C48C}" dt="2025-10-10T02:40:55.608" v="16" actId="14100"/>
          <ac:picMkLst>
            <pc:docMk/>
            <pc:sldMk cId="0" sldId="284"/>
            <ac:picMk id="17" creationId="{650C8C6B-8738-7310-CAE4-5F86AA767640}"/>
          </ac:picMkLst>
        </pc:picChg>
      </pc:sldChg>
      <pc:sldChg chg="addSp delSp modSp mod">
        <pc:chgData name="Alex Marco" userId="6ea5af0334ccdc6b" providerId="LiveId" clId="{7C8F0176-9A6F-4F20-B3AC-E6FEECE5C48C}" dt="2025-10-10T02:41:22.033" v="26" actId="1076"/>
        <pc:sldMkLst>
          <pc:docMk/>
          <pc:sldMk cId="0" sldId="285"/>
        </pc:sldMkLst>
        <pc:spChg chg="del">
          <ac:chgData name="Alex Marco" userId="6ea5af0334ccdc6b" providerId="LiveId" clId="{7C8F0176-9A6F-4F20-B3AC-E6FEECE5C48C}" dt="2025-10-10T02:40:59.002" v="18" actId="478"/>
          <ac:spMkLst>
            <pc:docMk/>
            <pc:sldMk cId="0" sldId="285"/>
            <ac:spMk id="11" creationId="{00000000-0000-0000-0000-000000000000}"/>
          </ac:spMkLst>
        </pc:spChg>
        <pc:spChg chg="del">
          <ac:chgData name="Alex Marco" userId="6ea5af0334ccdc6b" providerId="LiveId" clId="{7C8F0176-9A6F-4F20-B3AC-E6FEECE5C48C}" dt="2025-10-10T02:40:58.492" v="17" actId="478"/>
          <ac:spMkLst>
            <pc:docMk/>
            <pc:sldMk cId="0" sldId="285"/>
            <ac:spMk id="12" creationId="{00000000-0000-0000-0000-000000000000}"/>
          </ac:spMkLst>
        </pc:spChg>
        <pc:picChg chg="add mod">
          <ac:chgData name="Alex Marco" userId="6ea5af0334ccdc6b" providerId="LiveId" clId="{7C8F0176-9A6F-4F20-B3AC-E6FEECE5C48C}" dt="2025-10-10T02:41:22.033" v="26" actId="1076"/>
          <ac:picMkLst>
            <pc:docMk/>
            <pc:sldMk cId="0" sldId="285"/>
            <ac:picMk id="15" creationId="{1E2C51E5-AE4E-2E3A-EF2B-0882538217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esta diapositiva vemos el Modelo de Datos, el cual representa la estructura lógica de la información que maneja nuestro sistema.</a:t>
            </a:r>
          </a:p>
          <a:p>
            <a:r>
              <a:rPr lang="en-US"/>
              <a:t>Diseñamos este modelo con un enfoque modular, agrupando los datos en seis componentes funcionales esenciales para la tienda virtual:</a:t>
            </a:r>
          </a:p>
          <a:p>
            <a:endParaRPr lang="en-US"/>
          </a:p>
          <a:p>
            <a:r>
              <a:rPr lang="en-US"/>
              <a:t>Gestión de Usuarios: donde se almacenan los datos personales, credenciales y roles. Esto nos permite diferenciar entre clientes y operadores, y aplicar control de acceso según el perfil del usuario.</a:t>
            </a:r>
          </a:p>
          <a:p>
            <a:endParaRPr lang="en-US"/>
          </a:p>
          <a:p>
            <a:r>
              <a:rPr lang="en-US"/>
              <a:t>Catálogo de Productos: incluye entidades como Producto, Categoría e Imagen_Producto, permitiendo una presentación flexible y categorizada de los artículos en venta.</a:t>
            </a:r>
          </a:p>
          <a:p>
            <a:endParaRPr lang="en-US"/>
          </a:p>
          <a:p>
            <a:r>
              <a:rPr lang="en-US"/>
              <a:t>Proceso de Compra: abarca desde el Carrito_Compra hasta el Pedido y su Detalle_Pedido. Esta relación entre tablas garantiza trazabilidad desde la selección hasta la finalización de la compra.</a:t>
            </a:r>
          </a:p>
          <a:p>
            <a:endParaRPr lang="en-US"/>
          </a:p>
          <a:p>
            <a:r>
              <a:rPr lang="en-US"/>
              <a:t>Lista de Favoritos: permite a los usuarios guardar productos para revisarlos posteriormente, con un control sobre el número de artículos favoritos por cuenta.</a:t>
            </a:r>
          </a:p>
          <a:p>
            <a:endParaRPr lang="en-US"/>
          </a:p>
          <a:p>
            <a:r>
              <a:rPr lang="en-US"/>
              <a:t>Roles de Usuario: posibilita la gestión diferenciada de funcionalidades entre clientes, operadores y administradores del sistema.</a:t>
            </a:r>
          </a:p>
          <a:p>
            <a:endParaRPr lang="en-US"/>
          </a:p>
          <a:p>
            <a:r>
              <a:rPr lang="en-US"/>
              <a:t>Organización de Productos: mediante relaciones entre categorías y productos, habilitamos filtros múltiples para una experiencia personalizada en el catálogo.</a:t>
            </a:r>
          </a:p>
          <a:p>
            <a:endParaRPr lang="en-US"/>
          </a:p>
          <a:p>
            <a:r>
              <a:rPr lang="en-US"/>
              <a:t>Este modelo permite mantener la integridad de los datos, facilita futuras escalabilidades, y sirve como base para las operaciones clave de la tienda virtual.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esta diapositiva presentamos la vista física del sistema, que muestra cómo se distribuyen los componentes a nivel de infraestructura.</a:t>
            </a:r>
          </a:p>
          <a:p>
            <a:r>
              <a:rPr lang="en-US"/>
              <a:t>A la izquierda tenemos los usuarios y clientes que acceden desde PC o dispositivos móviles. Todos requieren conexión a internet y utilizan navegadores para interactuar con el sistema.</a:t>
            </a:r>
          </a:p>
          <a:p>
            <a:r>
              <a:rPr lang="en-US"/>
              <a:t>Estas solicitudes llegan al servidor web, que cuenta con recursos mínimos como 4GB de RAM y un procesador básico, y es responsable de ejecutar funciones críticas como procesamiento de pagos y envío de notificaciones.</a:t>
            </a:r>
          </a:p>
          <a:p>
            <a:r>
              <a:rPr lang="en-US"/>
              <a:t>El servidor se comunica mediante conexión MySQL con la base de datos, que almacena la información y ejecuta los controladores necesarios para gestionar los datos.</a:t>
            </a:r>
          </a:p>
          <a:p>
            <a:r>
              <a:rPr lang="en-US"/>
              <a:t>Toda la comunicación entre componentes está asegurada mediante HTTPS, asegurando la integridad y privacidad de los datos en tránsito.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svg"/><Relationship Id="rId7" Type="http://schemas.openxmlformats.org/officeDocument/2006/relationships/image" Target="../media/image5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32.svg"/><Relationship Id="rId12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2.svg"/><Relationship Id="rId5" Type="http://schemas.openxmlformats.org/officeDocument/2006/relationships/image" Target="../media/image28.svg"/><Relationship Id="rId10" Type="http://schemas.openxmlformats.org/officeDocument/2006/relationships/image" Target="../media/image11.png"/><Relationship Id="rId4" Type="http://schemas.openxmlformats.org/officeDocument/2006/relationships/image" Target="../media/image27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32.svg"/><Relationship Id="rId12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2.svg"/><Relationship Id="rId5" Type="http://schemas.openxmlformats.org/officeDocument/2006/relationships/image" Target="../media/image28.svg"/><Relationship Id="rId10" Type="http://schemas.openxmlformats.org/officeDocument/2006/relationships/image" Target="../media/image11.png"/><Relationship Id="rId4" Type="http://schemas.openxmlformats.org/officeDocument/2006/relationships/image" Target="../media/image27.png"/><Relationship Id="rId9" Type="http://schemas.openxmlformats.org/officeDocument/2006/relationships/image" Target="../media/image1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7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7.png"/><Relationship Id="rId17" Type="http://schemas.openxmlformats.org/officeDocument/2006/relationships/image" Target="../media/image34.svg"/><Relationship Id="rId2" Type="http://schemas.openxmlformats.org/officeDocument/2006/relationships/image" Target="../media/image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5" Type="http://schemas.openxmlformats.org/officeDocument/2006/relationships/image" Target="../media/image32.sv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12.sv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svg"/><Relationship Id="rId7" Type="http://schemas.openxmlformats.org/officeDocument/2006/relationships/image" Target="../media/image3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683.334"/>
                </p14:media>
              </p:ext>
            </p:extLst>
          </p:nvPr>
        </p:nvPicPr>
        <p:blipFill>
          <a:blip r:embed="rId4"/>
          <a:srcRect l="3305" t="4479" b="1354"/>
          <a:stretch>
            <a:fillRect/>
          </a:stretch>
        </p:blipFill>
        <p:spPr>
          <a:xfrm>
            <a:off x="0" y="0"/>
            <a:ext cx="18532118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75330" y="341132"/>
            <a:ext cx="1906740" cy="1963013"/>
          </a:xfrm>
          <a:custGeom>
            <a:avLst/>
            <a:gdLst/>
            <a:ahLst/>
            <a:cxnLst/>
            <a:rect l="l" t="t" r="r" b="b"/>
            <a:pathLst>
              <a:path w="1906740" h="1963013">
                <a:moveTo>
                  <a:pt x="0" y="0"/>
                </a:moveTo>
                <a:lnTo>
                  <a:pt x="1906740" y="0"/>
                </a:lnTo>
                <a:lnTo>
                  <a:pt x="1906740" y="1963013"/>
                </a:lnTo>
                <a:lnTo>
                  <a:pt x="0" y="1963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2989562" y="0"/>
            <a:ext cx="24924449" cy="10287000"/>
          </a:xfrm>
          <a:custGeom>
            <a:avLst/>
            <a:gdLst/>
            <a:ahLst/>
            <a:cxnLst/>
            <a:rect l="l" t="t" r="r" b="b"/>
            <a:pathLst>
              <a:path w="24924449" h="10287000">
                <a:moveTo>
                  <a:pt x="0" y="0"/>
                </a:moveTo>
                <a:lnTo>
                  <a:pt x="24924449" y="0"/>
                </a:lnTo>
                <a:lnTo>
                  <a:pt x="249244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 flipV="1">
            <a:off x="328690" y="5143500"/>
            <a:ext cx="16158884" cy="38100"/>
          </a:xfrm>
          <a:prstGeom prst="line">
            <a:avLst/>
          </a:prstGeom>
          <a:ln w="38100" cap="flat">
            <a:solidFill>
              <a:srgbClr val="0901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4889418" y="403913"/>
            <a:ext cx="3196310" cy="2687909"/>
          </a:xfrm>
          <a:custGeom>
            <a:avLst/>
            <a:gdLst/>
            <a:ahLst/>
            <a:cxnLst/>
            <a:rect l="l" t="t" r="r" b="b"/>
            <a:pathLst>
              <a:path w="3196310" h="2687909">
                <a:moveTo>
                  <a:pt x="0" y="0"/>
                </a:moveTo>
                <a:lnTo>
                  <a:pt x="3196311" y="0"/>
                </a:lnTo>
                <a:lnTo>
                  <a:pt x="3196311" y="2687909"/>
                </a:lnTo>
                <a:lnTo>
                  <a:pt x="0" y="26879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328662" y="636652"/>
            <a:ext cx="19471089" cy="30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81"/>
              </a:lnSpc>
            </a:pPr>
            <a:r>
              <a:rPr lang="en-US" sz="8201" b="1" spc="-344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Segundo Incremento para la</a:t>
            </a:r>
          </a:p>
          <a:p>
            <a:pPr algn="l">
              <a:lnSpc>
                <a:spcPts val="11481"/>
              </a:lnSpc>
            </a:pPr>
            <a:r>
              <a:rPr lang="en-US" sz="8201" b="1" spc="-344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Plataforma de Tienda Virtual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662" y="3228167"/>
            <a:ext cx="14560756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spc="-27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Arte Religioso, Los Cobres Limitado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662" y="5267478"/>
            <a:ext cx="12594083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Intengrantes: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Martín Alejandro Ibaceta Henríquez, NRC: 8175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Alejandro Iván Marco Hannus, NRC: 8175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Luis Alberto Núñez Acuña, NRC: 8176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Luis Nicolás Núñez Castro, NRC: 8175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Felipe Ignacio Rodríguez Proboste, NRC: 82175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Ignacio Alejandro Zañartu Höppner, NRC:  8177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493371" y="2183983"/>
            <a:ext cx="11301259" cy="5919034"/>
          </a:xfrm>
          <a:custGeom>
            <a:avLst/>
            <a:gdLst/>
            <a:ahLst/>
            <a:cxnLst/>
            <a:rect l="l" t="t" r="r" b="b"/>
            <a:pathLst>
              <a:path w="11301259" h="5919034">
                <a:moveTo>
                  <a:pt x="0" y="0"/>
                </a:moveTo>
                <a:lnTo>
                  <a:pt x="11301258" y="0"/>
                </a:lnTo>
                <a:lnTo>
                  <a:pt x="1130125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N°05:</a:t>
            </a:r>
            <a:r>
              <a:rPr lang="en-US" sz="3199" spc="-134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Habilitando un producto desde el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493371" y="2183983"/>
            <a:ext cx="11301259" cy="5919034"/>
          </a:xfrm>
          <a:custGeom>
            <a:avLst/>
            <a:gdLst/>
            <a:ahLst/>
            <a:cxnLst/>
            <a:rect l="l" t="t" r="r" b="b"/>
            <a:pathLst>
              <a:path w="11301259" h="5919034">
                <a:moveTo>
                  <a:pt x="0" y="0"/>
                </a:moveTo>
                <a:lnTo>
                  <a:pt x="11301258" y="0"/>
                </a:lnTo>
                <a:lnTo>
                  <a:pt x="1130125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N°05:</a:t>
            </a:r>
            <a:r>
              <a:rPr lang="en-US" sz="3199" spc="-134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Habilitando un producto desde el catálogo, datos inválidos</a:t>
            </a:r>
          </a:p>
        </p:txBody>
      </p:sp>
    </p:spTree>
  </p:cSld>
  <p:clrMapOvr>
    <a:masterClrMapping/>
  </p:clrMapOvr>
  <p:transition spd="med"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493371" y="2183983"/>
            <a:ext cx="11301259" cy="5919034"/>
          </a:xfrm>
          <a:custGeom>
            <a:avLst/>
            <a:gdLst/>
            <a:ahLst/>
            <a:cxnLst/>
            <a:rect l="l" t="t" r="r" b="b"/>
            <a:pathLst>
              <a:path w="11301259" h="5919034">
                <a:moveTo>
                  <a:pt x="0" y="0"/>
                </a:moveTo>
                <a:lnTo>
                  <a:pt x="11301258" y="0"/>
                </a:lnTo>
                <a:lnTo>
                  <a:pt x="1130125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N°05:</a:t>
            </a:r>
            <a:r>
              <a:rPr lang="en-US" sz="3199" spc="-134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Habilitando un producto desde el catálogo, no hay productos en el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5351316" y="2118834"/>
            <a:ext cx="7585368" cy="6049331"/>
          </a:xfrm>
          <a:custGeom>
            <a:avLst/>
            <a:gdLst/>
            <a:ahLst/>
            <a:cxnLst/>
            <a:rect l="l" t="t" r="r" b="b"/>
            <a:pathLst>
              <a:path w="7585368" h="6049331">
                <a:moveTo>
                  <a:pt x="0" y="0"/>
                </a:moveTo>
                <a:lnTo>
                  <a:pt x="7585368" y="0"/>
                </a:lnTo>
                <a:lnTo>
                  <a:pt x="7585368" y="6049332"/>
                </a:lnTo>
                <a:lnTo>
                  <a:pt x="0" y="60493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N°08:</a:t>
            </a:r>
            <a:r>
              <a:rPr lang="en-US" sz="3199" spc="-134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Editando el perfil del cliente</a:t>
            </a:r>
          </a:p>
        </p:txBody>
      </p:sp>
    </p:spTree>
  </p:cSld>
  <p:clrMapOvr>
    <a:masterClrMapping/>
  </p:clrMapOvr>
  <p:transition spd="med"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5351316" y="2118834"/>
            <a:ext cx="7585368" cy="6049331"/>
          </a:xfrm>
          <a:custGeom>
            <a:avLst/>
            <a:gdLst/>
            <a:ahLst/>
            <a:cxnLst/>
            <a:rect l="l" t="t" r="r" b="b"/>
            <a:pathLst>
              <a:path w="7585368" h="6049331">
                <a:moveTo>
                  <a:pt x="0" y="0"/>
                </a:moveTo>
                <a:lnTo>
                  <a:pt x="7585368" y="0"/>
                </a:lnTo>
                <a:lnTo>
                  <a:pt x="7585368" y="6049332"/>
                </a:lnTo>
                <a:lnTo>
                  <a:pt x="0" y="60493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N°08:</a:t>
            </a:r>
            <a:r>
              <a:rPr lang="en-US" sz="3199" spc="-134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Editando el perfil del cliente, archivo no encontrado</a:t>
            </a:r>
          </a:p>
        </p:txBody>
      </p:sp>
    </p:spTree>
  </p:cSld>
  <p:clrMapOvr>
    <a:masterClrMapping/>
  </p:clrMapOvr>
  <p:transition spd="med"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5. Vista de Desarrollo</a:t>
            </a:r>
          </a:p>
        </p:txBody>
      </p:sp>
      <p:sp>
        <p:nvSpPr>
          <p:cNvPr id="4" name="Freeform 4"/>
          <p:cNvSpPr/>
          <p:nvPr/>
        </p:nvSpPr>
        <p:spPr>
          <a:xfrm>
            <a:off x="3786593" y="1946386"/>
            <a:ext cx="10714814" cy="7257475"/>
          </a:xfrm>
          <a:custGeom>
            <a:avLst/>
            <a:gdLst/>
            <a:ahLst/>
            <a:cxnLst/>
            <a:rect l="l" t="t" r="r" b="b"/>
            <a:pathLst>
              <a:path w="10714814" h="7257475">
                <a:moveTo>
                  <a:pt x="0" y="0"/>
                </a:moveTo>
                <a:lnTo>
                  <a:pt x="10714814" y="0"/>
                </a:lnTo>
                <a:lnTo>
                  <a:pt x="10714814" y="7257475"/>
                </a:lnTo>
                <a:lnTo>
                  <a:pt x="0" y="725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6. Vista Física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275189" y="2071860"/>
            <a:ext cx="11737622" cy="7006527"/>
          </a:xfrm>
          <a:custGeom>
            <a:avLst/>
            <a:gdLst/>
            <a:ahLst/>
            <a:cxnLst/>
            <a:rect l="l" t="t" r="r" b="b"/>
            <a:pathLst>
              <a:path w="11737622" h="7006527">
                <a:moveTo>
                  <a:pt x="0" y="0"/>
                </a:moveTo>
                <a:lnTo>
                  <a:pt x="11737622" y="0"/>
                </a:lnTo>
                <a:lnTo>
                  <a:pt x="11737622" y="7006527"/>
                </a:lnTo>
                <a:lnTo>
                  <a:pt x="0" y="7006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2495" y="1353574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4441214" y="762548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4647104" y="0"/>
                </a:moveTo>
                <a:lnTo>
                  <a:pt x="0" y="0"/>
                </a:lnTo>
                <a:lnTo>
                  <a:pt x="0" y="4114800"/>
                </a:lnTo>
                <a:lnTo>
                  <a:pt x="4647104" y="4114800"/>
                </a:lnTo>
                <a:lnTo>
                  <a:pt x="4647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88229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3041192" y="374284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3041192" y="437197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3041192" y="5001101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3041192" y="5630227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3041192" y="6259353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3041192" y="7564754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856901" y="2377131"/>
            <a:ext cx="13930530" cy="7097219"/>
          </a:xfrm>
          <a:custGeom>
            <a:avLst/>
            <a:gdLst/>
            <a:ahLst/>
            <a:cxnLst/>
            <a:rect l="l" t="t" r="r" b="b"/>
            <a:pathLst>
              <a:path w="13930530" h="7097219">
                <a:moveTo>
                  <a:pt x="0" y="0"/>
                </a:moveTo>
                <a:lnTo>
                  <a:pt x="13930530" y="0"/>
                </a:lnTo>
                <a:lnTo>
                  <a:pt x="13930530" y="7097218"/>
                </a:lnTo>
                <a:lnTo>
                  <a:pt x="0" y="70972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TextBox 2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7. Árbol de Navegación</a:t>
            </a:r>
          </a:p>
        </p:txBody>
      </p:sp>
    </p:spTree>
  </p:cSld>
  <p:clrMapOvr>
    <a:masterClrMapping/>
  </p:clrMapOvr>
  <p:transition spd="med"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493371" y="2367726"/>
            <a:ext cx="11301259" cy="5791895"/>
          </a:xfrm>
          <a:custGeom>
            <a:avLst/>
            <a:gdLst/>
            <a:ahLst/>
            <a:cxnLst/>
            <a:rect l="l" t="t" r="r" b="b"/>
            <a:pathLst>
              <a:path w="11301259" h="5791895">
                <a:moveTo>
                  <a:pt x="0" y="0"/>
                </a:moveTo>
                <a:lnTo>
                  <a:pt x="11301258" y="0"/>
                </a:lnTo>
                <a:lnTo>
                  <a:pt x="11301258" y="5791895"/>
                </a:lnTo>
                <a:lnTo>
                  <a:pt x="0" y="579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N°01, Buscar Producto Mediante la Barra de Busqueda</a:t>
            </a:r>
          </a:p>
        </p:txBody>
      </p:sp>
    </p:spTree>
  </p:cSld>
  <p:clrMapOvr>
    <a:masterClrMapping/>
  </p:clrMapOvr>
  <p:transition spd="med"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653469" y="2563292"/>
            <a:ext cx="11704591" cy="6002355"/>
          </a:xfrm>
          <a:custGeom>
            <a:avLst/>
            <a:gdLst/>
            <a:ahLst/>
            <a:cxnLst/>
            <a:rect l="l" t="t" r="r" b="b"/>
            <a:pathLst>
              <a:path w="11704591" h="6002355">
                <a:moveTo>
                  <a:pt x="0" y="0"/>
                </a:moveTo>
                <a:lnTo>
                  <a:pt x="11704591" y="0"/>
                </a:lnTo>
                <a:lnTo>
                  <a:pt x="11704591" y="6002355"/>
                </a:lnTo>
                <a:lnTo>
                  <a:pt x="0" y="6002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70632"/>
            <a:ext cx="15175446" cy="160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1" spc="-12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N°02, Descubrir Productos mediante Sugerencias en la Barra</a:t>
            </a:r>
          </a:p>
          <a:p>
            <a:pPr algn="ctr">
              <a:lnSpc>
                <a:spcPts val="4059"/>
              </a:lnSpc>
            </a:pPr>
            <a:r>
              <a:rPr lang="en-US" sz="2899" b="1" spc="-12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de Búsqueda</a:t>
            </a:r>
          </a:p>
          <a:p>
            <a:pPr algn="ctr">
              <a:lnSpc>
                <a:spcPts val="4339"/>
              </a:lnSpc>
            </a:pPr>
            <a:endParaRPr lang="en-US" sz="2899" b="1" spc="-12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</p:spTree>
  </p:cSld>
  <p:clrMapOvr>
    <a:masterClrMapping/>
  </p:clrMapOvr>
  <p:transition spd="med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28700" y="6738935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4"/>
                </a:lnTo>
                <a:lnTo>
                  <a:pt x="0" y="180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480336" y="248285"/>
            <a:ext cx="15778964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Índice de Contenidos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3164" y="1196055"/>
            <a:ext cx="15401672" cy="8001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1. Casos de Uso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1.1 CU N°03: Consultar Detalles de un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       Producto desde el Catálogo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2. Product Backlog List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3. Vista Lógica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3.1 Diagrama de Clases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3.2 Modelo de Datos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4. Vista de Proceso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49977" y="1196055"/>
            <a:ext cx="828928" cy="8001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4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5</a:t>
            </a:r>
          </a:p>
          <a:p>
            <a:pPr algn="ctr">
              <a:lnSpc>
                <a:spcPts val="7840"/>
              </a:lnSpc>
            </a:pPr>
            <a:endParaRPr lang="en-US" sz="5600" spc="-235">
              <a:solidFill>
                <a:srgbClr val="090147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6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7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8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9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10</a:t>
            </a:r>
          </a:p>
        </p:txBody>
      </p:sp>
    </p:spTree>
  </p:cSld>
  <p:clrMapOvr>
    <a:masterClrMapping/>
  </p:clrMapOvr>
  <p:transition spd="med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2089727" y="2295926"/>
            <a:ext cx="6652682" cy="6228437"/>
          </a:xfrm>
          <a:custGeom>
            <a:avLst/>
            <a:gdLst/>
            <a:ahLst/>
            <a:cxnLst/>
            <a:rect l="l" t="t" r="r" b="b"/>
            <a:pathLst>
              <a:path w="6652682" h="6228437">
                <a:moveTo>
                  <a:pt x="0" y="0"/>
                </a:moveTo>
                <a:lnTo>
                  <a:pt x="6652682" y="0"/>
                </a:lnTo>
                <a:lnTo>
                  <a:pt x="6652682" y="6228437"/>
                </a:lnTo>
                <a:lnTo>
                  <a:pt x="0" y="622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655" r="-40966" b="-3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794707" y="2295926"/>
            <a:ext cx="6056282" cy="6228437"/>
          </a:xfrm>
          <a:custGeom>
            <a:avLst/>
            <a:gdLst/>
            <a:ahLst/>
            <a:cxnLst/>
            <a:rect l="l" t="t" r="r" b="b"/>
            <a:pathLst>
              <a:path w="6056282" h="6228437">
                <a:moveTo>
                  <a:pt x="0" y="0"/>
                </a:moveTo>
                <a:lnTo>
                  <a:pt x="6056282" y="0"/>
                </a:lnTo>
                <a:lnTo>
                  <a:pt x="6056282" y="6228437"/>
                </a:lnTo>
                <a:lnTo>
                  <a:pt x="0" y="6228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70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N°03, Consultar Detalles de un Producto desde el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4707366" y="2432902"/>
            <a:ext cx="8430993" cy="5880618"/>
          </a:xfrm>
          <a:custGeom>
            <a:avLst/>
            <a:gdLst/>
            <a:ahLst/>
            <a:cxnLst/>
            <a:rect l="l" t="t" r="r" b="b"/>
            <a:pathLst>
              <a:path w="8430993" h="5880618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9061132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N°30, Habilitar Producto en el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4162157" y="2218576"/>
            <a:ext cx="9273217" cy="6305788"/>
          </a:xfrm>
          <a:custGeom>
            <a:avLst/>
            <a:gdLst/>
            <a:ahLst/>
            <a:cxnLst/>
            <a:rect l="l" t="t" r="r" b="b"/>
            <a:pathLst>
              <a:path w="9273217" h="6305788">
                <a:moveTo>
                  <a:pt x="0" y="0"/>
                </a:moveTo>
                <a:lnTo>
                  <a:pt x="9273217" y="0"/>
                </a:lnTo>
                <a:lnTo>
                  <a:pt x="9273217" y="6305787"/>
                </a:lnTo>
                <a:lnTo>
                  <a:pt x="0" y="6305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N°31, Deshabilitar Producto en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285767" y="2841307"/>
            <a:ext cx="11301259" cy="4082580"/>
          </a:xfrm>
          <a:custGeom>
            <a:avLst/>
            <a:gdLst/>
            <a:ahLst/>
            <a:cxnLst/>
            <a:rect l="l" t="t" r="r" b="b"/>
            <a:pathLst>
              <a:path w="11301259" h="4082580">
                <a:moveTo>
                  <a:pt x="0" y="0"/>
                </a:moveTo>
                <a:lnTo>
                  <a:pt x="11301259" y="0"/>
                </a:lnTo>
                <a:lnTo>
                  <a:pt x="11301259" y="4082579"/>
                </a:lnTo>
                <a:lnTo>
                  <a:pt x="0" y="40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42057"/>
            <a:ext cx="15175446" cy="132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N°36, Consultar Historial de pedidos desde panel de gestion del personal</a:t>
            </a:r>
          </a:p>
        </p:txBody>
      </p:sp>
    </p:spTree>
  </p:cSld>
  <p:clrMapOvr>
    <a:masterClrMapping/>
  </p:clrMapOvr>
  <p:transition spd="med">
    <p:cover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05365" y="2284504"/>
            <a:ext cx="7014986" cy="4972554"/>
          </a:xfrm>
          <a:custGeom>
            <a:avLst/>
            <a:gdLst/>
            <a:ahLst/>
            <a:cxnLst/>
            <a:rect l="l" t="t" r="r" b="b"/>
            <a:pathLst>
              <a:path w="7014986" h="4972554">
                <a:moveTo>
                  <a:pt x="0" y="0"/>
                </a:moveTo>
                <a:lnTo>
                  <a:pt x="7014986" y="0"/>
                </a:lnTo>
                <a:lnTo>
                  <a:pt x="7014986" y="4972554"/>
                </a:lnTo>
                <a:lnTo>
                  <a:pt x="0" y="4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110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511741" y="2284504"/>
            <a:ext cx="7014986" cy="4972554"/>
          </a:xfrm>
          <a:custGeom>
            <a:avLst/>
            <a:gdLst/>
            <a:ahLst/>
            <a:cxnLst/>
            <a:rect l="l" t="t" r="r" b="b"/>
            <a:pathLst>
              <a:path w="7014986" h="4972554">
                <a:moveTo>
                  <a:pt x="0" y="0"/>
                </a:moveTo>
                <a:lnTo>
                  <a:pt x="7014986" y="0"/>
                </a:lnTo>
                <a:lnTo>
                  <a:pt x="7014986" y="4972554"/>
                </a:lnTo>
                <a:lnTo>
                  <a:pt x="0" y="4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58" r="-7145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N°47, Eliminar productos de la lista de favoritos</a:t>
            </a:r>
          </a:p>
        </p:txBody>
      </p:sp>
    </p:spTree>
  </p:cSld>
  <p:clrMapOvr>
    <a:masterClrMapping/>
  </p:clrMapOvr>
  <p:transition spd="med">
    <p:cover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310885" y="2170358"/>
            <a:ext cx="8198982" cy="4837399"/>
          </a:xfrm>
          <a:custGeom>
            <a:avLst/>
            <a:gdLst/>
            <a:ahLst/>
            <a:cxnLst/>
            <a:rect l="l" t="t" r="r" b="b"/>
            <a:pathLst>
              <a:path w="8198982" h="4837399">
                <a:moveTo>
                  <a:pt x="0" y="0"/>
                </a:moveTo>
                <a:lnTo>
                  <a:pt x="8198982" y="0"/>
                </a:lnTo>
                <a:lnTo>
                  <a:pt x="8198982" y="4837399"/>
                </a:lnTo>
                <a:lnTo>
                  <a:pt x="0" y="4837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715707" y="2606873"/>
            <a:ext cx="7418639" cy="5313600"/>
          </a:xfrm>
          <a:custGeom>
            <a:avLst/>
            <a:gdLst/>
            <a:ahLst/>
            <a:cxnLst/>
            <a:rect l="l" t="t" r="r" b="b"/>
            <a:pathLst>
              <a:path w="7418639" h="5313600">
                <a:moveTo>
                  <a:pt x="0" y="0"/>
                </a:moveTo>
                <a:lnTo>
                  <a:pt x="7418639" y="0"/>
                </a:lnTo>
                <a:lnTo>
                  <a:pt x="7418639" y="5313601"/>
                </a:lnTo>
                <a:lnTo>
                  <a:pt x="0" y="5313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N°52, Crear usuario desde el Panel de Gestion del Personal</a:t>
            </a:r>
          </a:p>
        </p:txBody>
      </p:sp>
    </p:spTree>
  </p:cSld>
  <p:clrMapOvr>
    <a:masterClrMapping/>
  </p:clrMapOvr>
  <p:transition spd="med">
    <p:cover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9144000" y="2750822"/>
            <a:ext cx="7116038" cy="5025702"/>
          </a:xfrm>
          <a:custGeom>
            <a:avLst/>
            <a:gdLst/>
            <a:ahLst/>
            <a:cxnLst/>
            <a:rect l="l" t="t" r="r" b="b"/>
            <a:pathLst>
              <a:path w="7116038" h="5025702">
                <a:moveTo>
                  <a:pt x="0" y="0"/>
                </a:moveTo>
                <a:lnTo>
                  <a:pt x="7116038" y="0"/>
                </a:lnTo>
                <a:lnTo>
                  <a:pt x="7116038" y="5025703"/>
                </a:lnTo>
                <a:lnTo>
                  <a:pt x="0" y="502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690010" y="2715242"/>
            <a:ext cx="7116038" cy="5096863"/>
          </a:xfrm>
          <a:custGeom>
            <a:avLst/>
            <a:gdLst/>
            <a:ahLst/>
            <a:cxnLst/>
            <a:rect l="l" t="t" r="r" b="b"/>
            <a:pathLst>
              <a:path w="7116038" h="5096863">
                <a:moveTo>
                  <a:pt x="0" y="0"/>
                </a:moveTo>
                <a:lnTo>
                  <a:pt x="7116038" y="0"/>
                </a:lnTo>
                <a:lnTo>
                  <a:pt x="7116038" y="5096863"/>
                </a:lnTo>
                <a:lnTo>
                  <a:pt x="0" y="5096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N°53, Modificar Usuario desde el Panel de Gestion del Personal</a:t>
            </a:r>
          </a:p>
        </p:txBody>
      </p:sp>
    </p:spTree>
  </p:cSld>
  <p:clrMapOvr>
    <a:masterClrMapping/>
  </p:clrMapOvr>
  <p:transition spd="med">
    <p:cover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2121938" y="2772895"/>
            <a:ext cx="6375012" cy="4279227"/>
          </a:xfrm>
          <a:custGeom>
            <a:avLst/>
            <a:gdLst/>
            <a:ahLst/>
            <a:cxnLst/>
            <a:rect l="l" t="t" r="r" b="b"/>
            <a:pathLst>
              <a:path w="6375012" h="4279227">
                <a:moveTo>
                  <a:pt x="0" y="0"/>
                </a:moveTo>
                <a:lnTo>
                  <a:pt x="6375012" y="0"/>
                </a:lnTo>
                <a:lnTo>
                  <a:pt x="6375012" y="4279227"/>
                </a:lnTo>
                <a:lnTo>
                  <a:pt x="0" y="4279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144000" y="2772895"/>
            <a:ext cx="6447046" cy="4279227"/>
          </a:xfrm>
          <a:custGeom>
            <a:avLst/>
            <a:gdLst/>
            <a:ahLst/>
            <a:cxnLst/>
            <a:rect l="l" t="t" r="r" b="b"/>
            <a:pathLst>
              <a:path w="6447046" h="4279227">
                <a:moveTo>
                  <a:pt x="0" y="0"/>
                </a:moveTo>
                <a:lnTo>
                  <a:pt x="6447046" y="0"/>
                </a:lnTo>
                <a:lnTo>
                  <a:pt x="6447046" y="4279227"/>
                </a:lnTo>
                <a:lnTo>
                  <a:pt x="0" y="4279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N°54, Modificar Usuario desde el Panel de Gestion del Personal</a:t>
            </a:r>
          </a:p>
        </p:txBody>
      </p:sp>
    </p:spTree>
  </p:cSld>
  <p:clrMapOvr>
    <a:masterClrMapping/>
  </p:clrMapOvr>
  <p:transition spd="med">
    <p:cover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66152" y="784805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7912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7051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4262709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593129" y="1889580"/>
            <a:ext cx="4903589" cy="4903589"/>
          </a:xfrm>
          <a:custGeom>
            <a:avLst/>
            <a:gdLst/>
            <a:ahLst/>
            <a:cxnLst/>
            <a:rect l="l" t="t" r="r" b="b"/>
            <a:pathLst>
              <a:path w="4903589" h="4903589">
                <a:moveTo>
                  <a:pt x="0" y="0"/>
                </a:moveTo>
                <a:lnTo>
                  <a:pt x="4903589" y="0"/>
                </a:lnTo>
                <a:lnTo>
                  <a:pt x="4903589" y="4903589"/>
                </a:lnTo>
                <a:lnTo>
                  <a:pt x="0" y="490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28700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400000">
            <a:off x="13907048" y="-170264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9. Retrospectiva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39238" y="4363085"/>
            <a:ext cx="9525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83794" y="71656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Fragmento del Product Backlog List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51A28B0-9CEC-8831-1CA0-FBF682849F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65157" y="2678311"/>
            <a:ext cx="15127811" cy="4267796"/>
          </a:xfrm>
          <a:prstGeom prst="rect">
            <a:avLst/>
          </a:prstGeom>
        </p:spPr>
      </p:pic>
    </p:spTree>
  </p:cSld>
  <p:clrMapOvr>
    <a:masterClrMapping/>
  </p:clrMapOvr>
  <p:transition spd="med">
    <p:cover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217967" y="1744113"/>
            <a:ext cx="13852065" cy="7177888"/>
          </a:xfrm>
          <a:custGeom>
            <a:avLst/>
            <a:gdLst/>
            <a:ahLst/>
            <a:cxnLst/>
            <a:rect l="l" t="t" r="r" b="b"/>
            <a:pathLst>
              <a:path w="13852065" h="7177888">
                <a:moveTo>
                  <a:pt x="0" y="0"/>
                </a:moveTo>
                <a:lnTo>
                  <a:pt x="13852066" y="0"/>
                </a:lnTo>
                <a:lnTo>
                  <a:pt x="13852066" y="7177888"/>
                </a:lnTo>
                <a:lnTo>
                  <a:pt x="0" y="717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629549" y="2195989"/>
            <a:ext cx="13028902" cy="6220842"/>
          </a:xfrm>
          <a:custGeom>
            <a:avLst/>
            <a:gdLst/>
            <a:ahLst/>
            <a:cxnLst/>
            <a:rect l="l" t="t" r="r" b="b"/>
            <a:pathLst>
              <a:path w="13028902" h="6220842">
                <a:moveTo>
                  <a:pt x="0" y="0"/>
                </a:moveTo>
                <a:lnTo>
                  <a:pt x="13028902" y="0"/>
                </a:lnTo>
                <a:lnTo>
                  <a:pt x="13028902" y="6220842"/>
                </a:lnTo>
                <a:lnTo>
                  <a:pt x="0" y="622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881096" y="7216062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9.1 Gráfico Burn-Up</a:t>
            </a:r>
          </a:p>
        </p:txBody>
      </p:sp>
      <p:pic>
        <p:nvPicPr>
          <p:cNvPr id="17" name="Imagen 16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650C8C6B-8738-7310-CAE4-5F86AA7676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217689"/>
            <a:ext cx="11254624" cy="5627312"/>
          </a:xfrm>
          <a:prstGeom prst="rect">
            <a:avLst/>
          </a:prstGeom>
        </p:spPr>
      </p:pic>
    </p:spTree>
  </p:cSld>
  <p:clrMapOvr>
    <a:masterClrMapping/>
  </p:clrMapOvr>
  <p:transition spd="med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16655" y="5018675"/>
            <a:ext cx="2468489" cy="5241964"/>
          </a:xfrm>
          <a:custGeom>
            <a:avLst/>
            <a:gdLst/>
            <a:ahLst/>
            <a:cxnLst/>
            <a:rect l="l" t="t" r="r" b="b"/>
            <a:pathLst>
              <a:path w="2468489" h="5241964">
                <a:moveTo>
                  <a:pt x="0" y="0"/>
                </a:moveTo>
                <a:lnTo>
                  <a:pt x="2468488" y="0"/>
                </a:lnTo>
                <a:lnTo>
                  <a:pt x="2468488" y="5241964"/>
                </a:lnTo>
                <a:lnTo>
                  <a:pt x="0" y="5241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28700" y="1323340"/>
            <a:ext cx="15363455" cy="701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5. Vista de Desarrollo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6. Vista Física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7. Árbol de Navegación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8. Casos de Prueba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9. Retrospectiva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9.1 Gráfico Burn-Up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9.2 Gráfico Burn-Down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0336" y="248285"/>
            <a:ext cx="15778964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Índice de Contenidos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92155" y="1323340"/>
            <a:ext cx="867145" cy="701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15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16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17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18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23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24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25</a:t>
            </a:r>
          </a:p>
        </p:txBody>
      </p:sp>
    </p:spTree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217967" y="1744113"/>
            <a:ext cx="13852065" cy="7177888"/>
          </a:xfrm>
          <a:custGeom>
            <a:avLst/>
            <a:gdLst/>
            <a:ahLst/>
            <a:cxnLst/>
            <a:rect l="l" t="t" r="r" b="b"/>
            <a:pathLst>
              <a:path w="13852065" h="7177888">
                <a:moveTo>
                  <a:pt x="0" y="0"/>
                </a:moveTo>
                <a:lnTo>
                  <a:pt x="13852066" y="0"/>
                </a:lnTo>
                <a:lnTo>
                  <a:pt x="13852066" y="7177888"/>
                </a:lnTo>
                <a:lnTo>
                  <a:pt x="0" y="717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629549" y="2195989"/>
            <a:ext cx="13028902" cy="6220842"/>
          </a:xfrm>
          <a:custGeom>
            <a:avLst/>
            <a:gdLst/>
            <a:ahLst/>
            <a:cxnLst/>
            <a:rect l="l" t="t" r="r" b="b"/>
            <a:pathLst>
              <a:path w="13028902" h="6220842">
                <a:moveTo>
                  <a:pt x="0" y="0"/>
                </a:moveTo>
                <a:lnTo>
                  <a:pt x="13028902" y="0"/>
                </a:lnTo>
                <a:lnTo>
                  <a:pt x="13028902" y="6220842"/>
                </a:lnTo>
                <a:lnTo>
                  <a:pt x="0" y="622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881096" y="7216062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9.1 Gráfico Burn-Down</a:t>
            </a:r>
          </a:p>
        </p:txBody>
      </p:sp>
      <p:pic>
        <p:nvPicPr>
          <p:cNvPr id="15" name="Imagen 1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1E2C51E5-AE4E-2E3A-EF2B-0882538217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90" y="2347004"/>
            <a:ext cx="11373302" cy="5686652"/>
          </a:xfrm>
          <a:prstGeom prst="rect">
            <a:avLst/>
          </a:prstGeom>
        </p:spPr>
      </p:pic>
    </p:spTree>
  </p:cSld>
  <p:clrMapOvr>
    <a:masterClrMapping/>
  </p:clrMapOvr>
  <p:transition spd="med">
    <p:cover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828800" y="7007543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2045666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6877249" y="8160068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800000">
            <a:off x="11544300" y="8160068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10800000">
            <a:off x="15430500" y="72009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6017818">
            <a:off x="12805457" y="-954251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4401800" y="-10287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346881" y="-2340293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6358582" y="-130958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2240508" y="-2568893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-1828800" y="-130958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 rot="5400000">
            <a:off x="15430500" y="30861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-5400000">
            <a:off x="-3372049" y="30861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2521541" y="6750686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-514549" y="5593106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9" y="0"/>
                </a:lnTo>
                <a:lnTo>
                  <a:pt x="3377019" y="1801444"/>
                </a:lnTo>
                <a:lnTo>
                  <a:pt x="0" y="180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 rot="1199884">
            <a:off x="12954196" y="5771675"/>
            <a:ext cx="2895209" cy="3245750"/>
          </a:xfrm>
          <a:custGeom>
            <a:avLst/>
            <a:gdLst/>
            <a:ahLst/>
            <a:cxnLst/>
            <a:rect l="l" t="t" r="r" b="b"/>
            <a:pathLst>
              <a:path w="2895209" h="3245750">
                <a:moveTo>
                  <a:pt x="0" y="0"/>
                </a:moveTo>
                <a:lnTo>
                  <a:pt x="2895208" y="0"/>
                </a:lnTo>
                <a:lnTo>
                  <a:pt x="2895208" y="3245750"/>
                </a:lnTo>
                <a:lnTo>
                  <a:pt x="0" y="3245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100782" y="3108336"/>
            <a:ext cx="16230600" cy="367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1"/>
              </a:lnSpc>
            </a:pPr>
            <a:r>
              <a:rPr lang="en-US" sz="10000" b="1" spc="-420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¡Muchas gracias por su atención!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50761" y="8455565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1431601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9347747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856399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630191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28700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400000">
            <a:off x="14255920" y="-2278180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5" y="0"/>
                </a:lnTo>
                <a:lnTo>
                  <a:pt x="4647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065668" y="248285"/>
            <a:ext cx="15513805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1. Casos de Uso</a:t>
            </a:r>
            <a:r>
              <a:rPr lang="en-US" sz="6799" spc="-28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6277" y="1504812"/>
            <a:ext cx="15175446" cy="566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01: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Buscar Producto mediante la Barra de Búsqueda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02: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Descubrir Productos mediante Sugerencias en la Barra de Búsqueda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03: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Consultar Detalles de un Producto desde el Catálogo de Productos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30: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Habilitar Producto en Catálogo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31: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Deshabilitar Producto en Catálogo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36: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Consultar Historial de Pedidos desde el Panel de Gestión del Personal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47: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Eliminar Productos Registrados en la Lista de Favoritos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52: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Crear Usuario desde el Panel de Gestión del Personal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53: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Modificar Usuario desde el Panel de Gestión del Personal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54: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Eliminar Usuario desde el Panel de Gestión del Personal</a:t>
            </a:r>
          </a:p>
        </p:txBody>
      </p:sp>
      <p:pic>
        <p:nvPicPr>
          <p:cNvPr id="14" name="Picture 13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47441C3D-2823-D4C1-8920-280B00DA6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02" y="7658100"/>
            <a:ext cx="9021195" cy="1964060"/>
          </a:xfrm>
          <a:prstGeom prst="rect">
            <a:avLst/>
          </a:prstGeom>
        </p:spPr>
      </p:pic>
    </p:spTree>
  </p:cSld>
  <p:clrMapOvr>
    <a:masterClrMapping/>
  </p:clrMapOvr>
  <p:transition spd="med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72553">
            <a:off x="-2031911" y="8772837"/>
            <a:ext cx="7315200" cy="970927"/>
          </a:xfrm>
          <a:custGeom>
            <a:avLst/>
            <a:gdLst/>
            <a:ahLst/>
            <a:cxnLst/>
            <a:rect l="l" t="t" r="r" b="b"/>
            <a:pathLst>
              <a:path w="7315200" h="970927">
                <a:moveTo>
                  <a:pt x="0" y="0"/>
                </a:moveTo>
                <a:lnTo>
                  <a:pt x="7315200" y="0"/>
                </a:lnTo>
                <a:lnTo>
                  <a:pt x="7315200" y="970926"/>
                </a:lnTo>
                <a:lnTo>
                  <a:pt x="0" y="97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2272553">
            <a:off x="13601700" y="1045447"/>
            <a:ext cx="7315200" cy="970927"/>
          </a:xfrm>
          <a:custGeom>
            <a:avLst/>
            <a:gdLst/>
            <a:ahLst/>
            <a:cxnLst/>
            <a:rect l="l" t="t" r="r" b="b"/>
            <a:pathLst>
              <a:path w="7315200" h="970927">
                <a:moveTo>
                  <a:pt x="0" y="0"/>
                </a:moveTo>
                <a:lnTo>
                  <a:pt x="7315200" y="0"/>
                </a:lnTo>
                <a:lnTo>
                  <a:pt x="7315200" y="970927"/>
                </a:lnTo>
                <a:lnTo>
                  <a:pt x="0" y="970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152512" y="553382"/>
            <a:ext cx="13982976" cy="9180236"/>
          </a:xfrm>
          <a:custGeom>
            <a:avLst/>
            <a:gdLst/>
            <a:ahLst/>
            <a:cxnLst/>
            <a:rect l="l" t="t" r="r" b="b"/>
            <a:pathLst>
              <a:path w="13982976" h="9180236">
                <a:moveTo>
                  <a:pt x="0" y="0"/>
                </a:moveTo>
                <a:lnTo>
                  <a:pt x="13982976" y="0"/>
                </a:lnTo>
                <a:lnTo>
                  <a:pt x="13982976" y="9180236"/>
                </a:lnTo>
                <a:lnTo>
                  <a:pt x="0" y="918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2664907" y="3104263"/>
            <a:ext cx="6479093" cy="4078473"/>
          </a:xfrm>
          <a:custGeom>
            <a:avLst/>
            <a:gdLst/>
            <a:ahLst/>
            <a:cxnLst/>
            <a:rect l="l" t="t" r="r" b="b"/>
            <a:pathLst>
              <a:path w="6479093" h="4078473">
                <a:moveTo>
                  <a:pt x="0" y="0"/>
                </a:moveTo>
                <a:lnTo>
                  <a:pt x="6479093" y="0"/>
                </a:lnTo>
                <a:lnTo>
                  <a:pt x="6479093" y="4078474"/>
                </a:lnTo>
                <a:lnTo>
                  <a:pt x="0" y="4078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999148" y="2780962"/>
            <a:ext cx="5782865" cy="5748307"/>
          </a:xfrm>
          <a:custGeom>
            <a:avLst/>
            <a:gdLst/>
            <a:ahLst/>
            <a:cxnLst/>
            <a:rect l="l" t="t" r="r" b="b"/>
            <a:pathLst>
              <a:path w="5782865" h="5748307">
                <a:moveTo>
                  <a:pt x="0" y="0"/>
                </a:moveTo>
                <a:lnTo>
                  <a:pt x="5782866" y="0"/>
                </a:lnTo>
                <a:lnTo>
                  <a:pt x="5782866" y="5748306"/>
                </a:lnTo>
                <a:lnTo>
                  <a:pt x="0" y="57483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286682"/>
            <a:ext cx="16230600" cy="249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1.1 CU N°03: Consultar Detalles de un</a:t>
            </a:r>
          </a:p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       Producto desde el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66152" y="784805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7912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7051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4262709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593129" y="1889580"/>
            <a:ext cx="4903589" cy="4903589"/>
          </a:xfrm>
          <a:custGeom>
            <a:avLst/>
            <a:gdLst/>
            <a:ahLst/>
            <a:cxnLst/>
            <a:rect l="l" t="t" r="r" b="b"/>
            <a:pathLst>
              <a:path w="4903589" h="4903589">
                <a:moveTo>
                  <a:pt x="0" y="0"/>
                </a:moveTo>
                <a:lnTo>
                  <a:pt x="4903589" y="0"/>
                </a:lnTo>
                <a:lnTo>
                  <a:pt x="4903589" y="4903589"/>
                </a:lnTo>
                <a:lnTo>
                  <a:pt x="0" y="490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28700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400000">
            <a:off x="13907048" y="-170264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2522472" y="1892441"/>
            <a:ext cx="13243056" cy="6502117"/>
          </a:xfrm>
          <a:custGeom>
            <a:avLst/>
            <a:gdLst/>
            <a:ahLst/>
            <a:cxnLst/>
            <a:rect l="l" t="t" r="r" b="b"/>
            <a:pathLst>
              <a:path w="13243056" h="6502117">
                <a:moveTo>
                  <a:pt x="0" y="0"/>
                </a:moveTo>
                <a:lnTo>
                  <a:pt x="13243056" y="0"/>
                </a:lnTo>
                <a:lnTo>
                  <a:pt x="13243056" y="6502118"/>
                </a:lnTo>
                <a:lnTo>
                  <a:pt x="0" y="6502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2. Product Backlog List</a:t>
            </a:r>
          </a:p>
        </p:txBody>
      </p:sp>
    </p:spTree>
  </p:cSld>
  <p:clrMapOvr>
    <a:masterClrMapping/>
  </p:clrMapOvr>
  <p:transition spd="med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217967" y="1744113"/>
            <a:ext cx="13852065" cy="7177888"/>
          </a:xfrm>
          <a:custGeom>
            <a:avLst/>
            <a:gdLst/>
            <a:ahLst/>
            <a:cxnLst/>
            <a:rect l="l" t="t" r="r" b="b"/>
            <a:pathLst>
              <a:path w="13852065" h="7177888">
                <a:moveTo>
                  <a:pt x="0" y="0"/>
                </a:moveTo>
                <a:lnTo>
                  <a:pt x="13852066" y="0"/>
                </a:lnTo>
                <a:lnTo>
                  <a:pt x="13852066" y="7177888"/>
                </a:lnTo>
                <a:lnTo>
                  <a:pt x="0" y="717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1096" y="7216062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3. Vista Lógica</a:t>
            </a:r>
          </a:p>
        </p:txBody>
      </p:sp>
      <p:sp>
        <p:nvSpPr>
          <p:cNvPr id="11" name="Freeform 11"/>
          <p:cNvSpPr/>
          <p:nvPr/>
        </p:nvSpPr>
        <p:spPr>
          <a:xfrm>
            <a:off x="4576490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5737224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3437819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0530625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1653452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2660718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1643927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0530625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2773756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3437819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4614590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5737224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7126945" y="4180427"/>
            <a:ext cx="4034110" cy="1926146"/>
          </a:xfrm>
          <a:custGeom>
            <a:avLst/>
            <a:gdLst/>
            <a:ahLst/>
            <a:cxnLst/>
            <a:rect l="l" t="t" r="r" b="b"/>
            <a:pathLst>
              <a:path w="4034110" h="1926146">
                <a:moveTo>
                  <a:pt x="0" y="0"/>
                </a:moveTo>
                <a:lnTo>
                  <a:pt x="4034110" y="0"/>
                </a:lnTo>
                <a:lnTo>
                  <a:pt x="4034110" y="1926146"/>
                </a:lnTo>
                <a:lnTo>
                  <a:pt x="0" y="19261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TextBox 24"/>
          <p:cNvSpPr txBox="1"/>
          <p:nvPr/>
        </p:nvSpPr>
        <p:spPr>
          <a:xfrm>
            <a:off x="10651996" y="2730974"/>
            <a:ext cx="400091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Vista de Desarrollo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22658" y="3102449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Vista Lógica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84558" y="6151070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Vista de Proceso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47221" y="6151070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Vista Física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43541" y="4663440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Vista Externa</a:t>
            </a:r>
          </a:p>
        </p:txBody>
      </p:sp>
      <p:sp>
        <p:nvSpPr>
          <p:cNvPr id="29" name="Freeform 29"/>
          <p:cNvSpPr/>
          <p:nvPr/>
        </p:nvSpPr>
        <p:spPr>
          <a:xfrm>
            <a:off x="2586588" y="3221510"/>
            <a:ext cx="708357" cy="721998"/>
          </a:xfrm>
          <a:custGeom>
            <a:avLst/>
            <a:gdLst/>
            <a:ahLst/>
            <a:cxnLst/>
            <a:rect l="l" t="t" r="r" b="b"/>
            <a:pathLst>
              <a:path w="708357" h="721998">
                <a:moveTo>
                  <a:pt x="0" y="0"/>
                </a:moveTo>
                <a:lnTo>
                  <a:pt x="708356" y="0"/>
                </a:lnTo>
                <a:lnTo>
                  <a:pt x="708356" y="721997"/>
                </a:lnTo>
                <a:lnTo>
                  <a:pt x="0" y="7219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2495" y="1353574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4441214" y="762548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4647104" y="0"/>
                </a:moveTo>
                <a:lnTo>
                  <a:pt x="0" y="0"/>
                </a:lnTo>
                <a:lnTo>
                  <a:pt x="0" y="4114800"/>
                </a:lnTo>
                <a:lnTo>
                  <a:pt x="4647104" y="4114800"/>
                </a:lnTo>
                <a:lnTo>
                  <a:pt x="4647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88229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273691" y="1708783"/>
            <a:ext cx="5364335" cy="846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Entidades:</a:t>
            </a: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</a:t>
            </a: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Usuario</a:t>
            </a: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</a:t>
            </a: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Cliente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Operador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Producto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Imagen_Producto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Categoria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Carrito_Compra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Item_Carrito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Lista_Favoritos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Item_Favorito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Pedido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Detalle_Pedido</a:t>
            </a:r>
          </a:p>
        </p:txBody>
      </p:sp>
      <p:sp>
        <p:nvSpPr>
          <p:cNvPr id="15" name="Freeform 15"/>
          <p:cNvSpPr/>
          <p:nvPr/>
        </p:nvSpPr>
        <p:spPr>
          <a:xfrm>
            <a:off x="2273691" y="252443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2273691" y="3173602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2273691" y="382276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2273691" y="447094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2273691" y="5119121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2273691" y="5726191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2273691" y="6374367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2273691" y="6993208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2273691" y="761280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2273691" y="8228850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2273691" y="889447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2273691" y="9563338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6356547" y="1898941"/>
            <a:ext cx="10902753" cy="7359359"/>
          </a:xfrm>
          <a:custGeom>
            <a:avLst/>
            <a:gdLst/>
            <a:ahLst/>
            <a:cxnLst/>
            <a:rect l="l" t="t" r="r" b="b"/>
            <a:pathLst>
              <a:path w="10902753" h="7359359">
                <a:moveTo>
                  <a:pt x="0" y="0"/>
                </a:moveTo>
                <a:lnTo>
                  <a:pt x="10902753" y="0"/>
                </a:lnTo>
                <a:lnTo>
                  <a:pt x="10902753" y="7359359"/>
                </a:lnTo>
                <a:lnTo>
                  <a:pt x="0" y="7359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TextBox 28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3.2 Diagrama de Clases</a:t>
            </a:r>
          </a:p>
        </p:txBody>
      </p:sp>
    </p:spTree>
  </p:cSld>
  <p:clrMapOvr>
    <a:masterClrMapping/>
  </p:clrMapOvr>
  <p:transition spd="med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2495" y="1353574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4441214" y="762548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4647104" y="0"/>
                </a:moveTo>
                <a:lnTo>
                  <a:pt x="0" y="0"/>
                </a:lnTo>
                <a:lnTo>
                  <a:pt x="0" y="4114800"/>
                </a:lnTo>
                <a:lnTo>
                  <a:pt x="4647104" y="4114800"/>
                </a:lnTo>
                <a:lnTo>
                  <a:pt x="46471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88229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461332" y="1651633"/>
            <a:ext cx="6796968" cy="836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Componentes Clave del</a:t>
            </a:r>
          </a:p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Modelo:</a:t>
            </a: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Gestión de Usuarios</a:t>
            </a:r>
          </a:p>
          <a:p>
            <a:pPr algn="l">
              <a:lnSpc>
                <a:spcPts val="4899"/>
              </a:lnSpc>
            </a:pPr>
            <a:endParaRPr lang="en-US" sz="3499" spc="-146">
              <a:solidFill>
                <a:srgbClr val="F1EBE5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Catálogo de Productos</a:t>
            </a:r>
          </a:p>
          <a:p>
            <a:pPr algn="l">
              <a:lnSpc>
                <a:spcPts val="4899"/>
              </a:lnSpc>
            </a:pPr>
            <a:endParaRPr lang="en-US" sz="3499" spc="-146">
              <a:solidFill>
                <a:srgbClr val="F1EBE5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Proceso de Compra</a:t>
            </a:r>
          </a:p>
          <a:p>
            <a:pPr algn="l">
              <a:lnSpc>
                <a:spcPts val="4899"/>
              </a:lnSpc>
            </a:pPr>
            <a:endParaRPr lang="en-US" sz="3499" spc="-146">
              <a:solidFill>
                <a:srgbClr val="F1EBE5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Lista de Favoritos</a:t>
            </a:r>
          </a:p>
          <a:p>
            <a:pPr algn="l">
              <a:lnSpc>
                <a:spcPts val="4899"/>
              </a:lnSpc>
            </a:pPr>
            <a:endParaRPr lang="en-US" sz="3499" spc="-146">
              <a:solidFill>
                <a:srgbClr val="F1EBE5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Roles de Usuario</a:t>
            </a:r>
          </a:p>
          <a:p>
            <a:pPr algn="l">
              <a:lnSpc>
                <a:spcPts val="4899"/>
              </a:lnSpc>
            </a:pPr>
            <a:endParaRPr lang="en-US" sz="3499" spc="-146">
              <a:solidFill>
                <a:srgbClr val="F1EBE5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Organización de Productos</a:t>
            </a:r>
          </a:p>
        </p:txBody>
      </p:sp>
      <p:sp>
        <p:nvSpPr>
          <p:cNvPr id="15" name="Freeform 15"/>
          <p:cNvSpPr/>
          <p:nvPr/>
        </p:nvSpPr>
        <p:spPr>
          <a:xfrm>
            <a:off x="2461332" y="3202532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2461332" y="4447186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2461332" y="561728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2461332" y="6900848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2461332" y="8061217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2461332" y="942101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8187249" y="2163438"/>
            <a:ext cx="8724444" cy="6488805"/>
          </a:xfrm>
          <a:custGeom>
            <a:avLst/>
            <a:gdLst/>
            <a:ahLst/>
            <a:cxnLst/>
            <a:rect l="l" t="t" r="r" b="b"/>
            <a:pathLst>
              <a:path w="8724444" h="6488805">
                <a:moveTo>
                  <a:pt x="0" y="0"/>
                </a:moveTo>
                <a:lnTo>
                  <a:pt x="8724444" y="0"/>
                </a:lnTo>
                <a:lnTo>
                  <a:pt x="8724444" y="6488805"/>
                </a:lnTo>
                <a:lnTo>
                  <a:pt x="0" y="64888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TextBox 2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3.2 Modelo de Datos</a:t>
            </a:r>
          </a:p>
        </p:txBody>
      </p:sp>
    </p:spTree>
  </p:cSld>
  <p:clrMapOvr>
    <a:masterClrMapping/>
  </p:clrMapOvr>
  <p:transition spd="med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1074</Words>
  <Application>Microsoft Office PowerPoint</Application>
  <PresentationFormat>Personalizado</PresentationFormat>
  <Paragraphs>154</Paragraphs>
  <Slides>31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 MT Pro Bold</vt:lpstr>
      <vt:lpstr>Be Vietnam</vt:lpstr>
      <vt:lpstr>Arial MT Pro</vt:lpstr>
      <vt:lpstr>Arial MT Pro Italics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23 - Segundo Incremento</dc:title>
  <cp:lastModifiedBy>Alex Marco</cp:lastModifiedBy>
  <cp:revision>2</cp:revision>
  <dcterms:created xsi:type="dcterms:W3CDTF">2006-08-16T00:00:00Z</dcterms:created>
  <dcterms:modified xsi:type="dcterms:W3CDTF">2025-10-10T02:41:46Z</dcterms:modified>
  <dc:identifier>DAG1N3wFq-g</dc:identifier>
</cp:coreProperties>
</file>